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256" r:id="rId2"/>
    <p:sldId id="463" r:id="rId3"/>
    <p:sldId id="508" r:id="rId4"/>
    <p:sldId id="483" r:id="rId5"/>
    <p:sldId id="509" r:id="rId6"/>
    <p:sldId id="511" r:id="rId7"/>
    <p:sldId id="512" r:id="rId8"/>
    <p:sldId id="516" r:id="rId9"/>
    <p:sldId id="513" r:id="rId10"/>
    <p:sldId id="514" r:id="rId11"/>
    <p:sldId id="510" r:id="rId12"/>
    <p:sldId id="515" r:id="rId13"/>
    <p:sldId id="518" r:id="rId14"/>
    <p:sldId id="519" r:id="rId15"/>
    <p:sldId id="520" r:id="rId16"/>
    <p:sldId id="477" r:id="rId17"/>
    <p:sldId id="399" r:id="rId18"/>
    <p:sldId id="409" r:id="rId19"/>
    <p:sldId id="481" r:id="rId20"/>
    <p:sldId id="482" r:id="rId21"/>
    <p:sldId id="5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2.png"/><Relationship Id="rId4" Type="http://schemas.openxmlformats.org/officeDocument/2006/relationships/image" Target="../media/image16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count.hanatrial.ondemand.com/trial/" TargetMode="External"/><Relationship Id="rId5" Type="http://schemas.openxmlformats.org/officeDocument/2006/relationships/hyperlink" Target="https://www.sap.com/" TargetMode="External"/><Relationship Id="rId4" Type="http://schemas.openxmlformats.org/officeDocument/2006/relationships/hyperlink" Target="https://code.visualstudio.com/downlo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_Ui5_Fiori_Feb1/blob/master/Day%201/First%20HTML%20Page/FirstHtmlPag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76992"/>
              </p:ext>
            </p:extLst>
          </p:nvPr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&lt;h1&gt;Any Text&lt;/h1&gt; - A section Heading: </a:t>
            </a:r>
            <a:r>
              <a:rPr lang="en-US" b="0" i="0" dirty="0">
                <a:solidFill>
                  <a:srgbClr val="5B5E5E"/>
                </a:solidFill>
                <a:effectLst/>
                <a:latin typeface="Lora" pitchFamily="2" charset="0"/>
              </a:rPr>
              <a:t>Headings let you break up your page content into readable chunks. They work much like headings and subheadings in a book or a report.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HTML actually supports 6 heading elements: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, and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.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&lt;p&gt;…&lt;/p&gt; - A Paragraph: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not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v12)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5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6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BAS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FirstHtmlPage.html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0" dirty="0">
                <a:effectLst/>
              </a:rPr>
              <a:t>Client-server architecture is a shared computer network architecture where several clients (remote system) send many requests and finally to obtained services from the centralized server machine (host system). Client machine delivers user-friendly interface that helps to users to fire request services of server computer and finally to show your output on client system.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3D947-124F-43B8-9325-1D0BC93F24C2}"/>
              </a:ext>
            </a:extLst>
          </p:cNvPr>
          <p:cNvSpPr/>
          <p:nvPr/>
        </p:nvSpPr>
        <p:spPr>
          <a:xfrm>
            <a:off x="1501658" y="2687666"/>
            <a:ext cx="2180101" cy="14764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4FE4-B317-46AD-8F90-1BCC31D248C5}"/>
              </a:ext>
            </a:extLst>
          </p:cNvPr>
          <p:cNvSpPr txBox="1"/>
          <p:nvPr/>
        </p:nvSpPr>
        <p:spPr>
          <a:xfrm>
            <a:off x="4694852" y="2535676"/>
            <a:ext cx="3200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 – header + body(optional)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DAA98-7F82-4702-A9C7-5428C5B9041F}"/>
              </a:ext>
            </a:extLst>
          </p:cNvPr>
          <p:cNvSpPr txBox="1"/>
          <p:nvPr/>
        </p:nvSpPr>
        <p:spPr>
          <a:xfrm>
            <a:off x="4721386" y="3664499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 – header + body(html, xml, json, excel, pdf, word,….)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97EE3-A789-4FEF-8C06-FF259ACD4D74}"/>
              </a:ext>
            </a:extLst>
          </p:cNvPr>
          <p:cNvSpPr txBox="1"/>
          <p:nvPr/>
        </p:nvSpPr>
        <p:spPr>
          <a:xfrm>
            <a:off x="261764" y="4359180"/>
            <a:ext cx="28302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073315-E0EC-445C-A543-BCECF68D1BD5}"/>
              </a:ext>
            </a:extLst>
          </p:cNvPr>
          <p:cNvGrpSpPr/>
          <p:nvPr/>
        </p:nvGrpSpPr>
        <p:grpSpPr>
          <a:xfrm>
            <a:off x="8911206" y="1946434"/>
            <a:ext cx="2491717" cy="3336781"/>
            <a:chOff x="9910836" y="2292755"/>
            <a:chExt cx="2760954" cy="37671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C43285-D928-41EF-81A9-E1C7DA602099}"/>
                </a:ext>
              </a:extLst>
            </p:cNvPr>
            <p:cNvSpPr/>
            <p:nvPr/>
          </p:nvSpPr>
          <p:spPr>
            <a:xfrm>
              <a:off x="9910836" y="2616791"/>
              <a:ext cx="1437783" cy="25922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149.175.58.1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99E2F0-BD18-4353-BBFB-A318BC76F16A}"/>
                </a:ext>
              </a:extLst>
            </p:cNvPr>
            <p:cNvSpPr/>
            <p:nvPr/>
          </p:nvSpPr>
          <p:spPr>
            <a:xfrm>
              <a:off x="10305800" y="2292755"/>
              <a:ext cx="685156" cy="648072"/>
            </a:xfrm>
            <a:prstGeom prst="ellipse">
              <a:avLst/>
            </a:prstGeom>
            <a:solidFill>
              <a:srgbClr val="0070C0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17B8FE13-EA9E-468B-BBF7-8D2B2EF222C9}"/>
                </a:ext>
              </a:extLst>
            </p:cNvPr>
            <p:cNvSpPr/>
            <p:nvPr/>
          </p:nvSpPr>
          <p:spPr>
            <a:xfrm>
              <a:off x="9910836" y="5334067"/>
              <a:ext cx="1437783" cy="725815"/>
            </a:xfrm>
            <a:prstGeom prst="flowChartMagneticDisk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27002B-BDE2-43E3-9F85-E77766A77527}"/>
                </a:ext>
              </a:extLst>
            </p:cNvPr>
            <p:cNvSpPr/>
            <p:nvPr/>
          </p:nvSpPr>
          <p:spPr>
            <a:xfrm>
              <a:off x="10727574" y="4512618"/>
              <a:ext cx="1944216" cy="50405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Node JS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CB8792-F843-448D-A8C8-31A661C9F1AD}"/>
                </a:ext>
              </a:extLst>
            </p:cNvPr>
            <p:cNvSpPr/>
            <p:nvPr/>
          </p:nvSpPr>
          <p:spPr>
            <a:xfrm>
              <a:off x="11172877" y="3845527"/>
              <a:ext cx="1053611" cy="667090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JS Code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4BF5D5-BCAF-4F53-9852-E1A75F6061B6}"/>
              </a:ext>
            </a:extLst>
          </p:cNvPr>
          <p:cNvCxnSpPr/>
          <p:nvPr/>
        </p:nvCxnSpPr>
        <p:spPr>
          <a:xfrm>
            <a:off x="3681759" y="287423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B09CA9-2DD2-489D-A736-FC8EBEBD8F39}"/>
              </a:ext>
            </a:extLst>
          </p:cNvPr>
          <p:cNvCxnSpPr/>
          <p:nvPr/>
        </p:nvCxnSpPr>
        <p:spPr>
          <a:xfrm flipH="1">
            <a:off x="3681759" y="366450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8F4E92-8DD0-417D-A316-5FE939B874CF}"/>
              </a:ext>
            </a:extLst>
          </p:cNvPr>
          <p:cNvSpPr txBox="1"/>
          <p:nvPr/>
        </p:nvSpPr>
        <p:spPr>
          <a:xfrm>
            <a:off x="10734525" y="1822284"/>
            <a:ext cx="1362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Server Computer on cloud IP Address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0FDD73-3CC7-4CA0-9880-C9F61615217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050178" y="2422449"/>
            <a:ext cx="684347" cy="45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D37C67-CFAC-4807-B9F4-D940B49B369C}"/>
              </a:ext>
            </a:extLst>
          </p:cNvPr>
          <p:cNvSpPr txBox="1"/>
          <p:nvPr/>
        </p:nvSpPr>
        <p:spPr>
          <a:xfrm>
            <a:off x="10221296" y="4896921"/>
            <a:ext cx="1095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ABAP</a:t>
            </a:r>
          </a:p>
          <a:p>
            <a:r>
              <a:rPr lang="en-US" sz="1600" dirty="0"/>
              <a:t>Java</a:t>
            </a:r>
          </a:p>
          <a:p>
            <a:r>
              <a:rPr lang="en-US" sz="1600" dirty="0"/>
              <a:t>,NET</a:t>
            </a:r>
          </a:p>
          <a:p>
            <a:r>
              <a:rPr lang="en-US" sz="1600" dirty="0"/>
              <a:t>Java Script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27BA3B32-B23E-4232-9004-94C659B533D9}"/>
              </a:ext>
            </a:extLst>
          </p:cNvPr>
          <p:cNvSpPr/>
          <p:nvPr/>
        </p:nvSpPr>
        <p:spPr>
          <a:xfrm>
            <a:off x="304799" y="3164354"/>
            <a:ext cx="536867" cy="523084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F97BD8-1474-41ED-8EAC-0700053F6A7E}"/>
              </a:ext>
            </a:extLst>
          </p:cNvPr>
          <p:cNvCxnSpPr>
            <a:stCxn id="25" idx="6"/>
            <a:endCxn id="6" idx="1"/>
          </p:cNvCxnSpPr>
          <p:nvPr/>
        </p:nvCxnSpPr>
        <p:spPr>
          <a:xfrm>
            <a:off x="841666" y="3425896"/>
            <a:ext cx="659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AE0E4B-FDE4-48F0-BB9A-15B5650015D8}"/>
              </a:ext>
            </a:extLst>
          </p:cNvPr>
          <p:cNvSpPr txBox="1"/>
          <p:nvPr/>
        </p:nvSpPr>
        <p:spPr>
          <a:xfrm>
            <a:off x="3491298" y="4359180"/>
            <a:ext cx="2477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Image/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189AE7-86C3-4C89-A6E2-BFF73D63C08F}"/>
              </a:ext>
            </a:extLst>
          </p:cNvPr>
          <p:cNvSpPr txBox="1"/>
          <p:nvPr/>
        </p:nvSpPr>
        <p:spPr>
          <a:xfrm>
            <a:off x="5968721" y="4361600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</p:spTree>
    <p:extLst>
      <p:ext uri="{BB962C8B-B14F-4D97-AF65-F5344CB8AC3E}">
        <p14:creationId xmlns:p14="http://schemas.microsoft.com/office/powerpoint/2010/main" val="162917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14765</TotalTime>
  <Words>1741</Words>
  <Application>Microsoft Office PowerPoint</Application>
  <PresentationFormat>Widescreen</PresentationFormat>
  <Paragraphs>238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-apple-system</vt:lpstr>
      <vt:lpstr>Arial</vt:lpstr>
      <vt:lpstr>Calibri</vt:lpstr>
      <vt:lpstr>Calibri (body)</vt:lpstr>
      <vt:lpstr>Calibri Light</vt:lpstr>
      <vt:lpstr>Consolas</vt:lpstr>
      <vt:lpstr>Cooper Black</vt:lpstr>
      <vt:lpstr>Courier New</vt:lpstr>
      <vt:lpstr>Lora</vt:lpstr>
      <vt:lpstr>Segoe UI</vt:lpstr>
      <vt:lpstr>urw-din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694</cp:revision>
  <dcterms:created xsi:type="dcterms:W3CDTF">2016-07-10T03:33:26Z</dcterms:created>
  <dcterms:modified xsi:type="dcterms:W3CDTF">2022-02-21T05:10:40Z</dcterms:modified>
</cp:coreProperties>
</file>